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9"/>
  </p:notesMasterIdLst>
  <p:sldIdLst>
    <p:sldId id="256" r:id="rId3"/>
    <p:sldId id="257" r:id="rId4"/>
    <p:sldId id="259" r:id="rId5"/>
    <p:sldId id="258" r:id="rId6"/>
    <p:sldId id="260" r:id="rId7"/>
    <p:sldId id="261" r:id="rId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1066"/>
    <a:srgbClr val="32D4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5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DA33CF-9F0B-416E-B494-CAEDDDFBE70F}" type="datetimeFigureOut">
              <a:rPr lang="de-DE" smtClean="0"/>
              <a:t>06.02.2014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3EDCDB-A04F-4634-823A-E42B133F892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55876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Bildquelle: http://palis-d.de/archive/pic/07pvpal/Abwasser3.jpg 14.11.2012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3EDCDB-A04F-4634-823A-E42B133F8924}" type="slidenum">
              <a:rPr lang="de-DE" smtClean="0"/>
              <a:t>2</a:t>
            </a:fld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Bildquelle</a:t>
            </a:r>
            <a:r>
              <a:rPr lang="de-DE" baseline="0" dirty="0" smtClean="0"/>
              <a:t>: http://www.learning-in-activity.com/index.php?title=LJ_GI 14.11.2012</a:t>
            </a:r>
            <a:endParaRPr lang="de-DE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3EDCDB-A04F-4634-823A-E42B133F8924}" type="slidenum">
              <a:rPr lang="de-DE" smtClean="0"/>
              <a:t>3</a:t>
            </a:fld>
            <a:endParaRPr 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Bildquelle: http://www.ammerland.de/bilder/Rotes_Drainagewasser_rdax_1024x768.JPG 14.11.2012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3EDCDB-A04F-4634-823A-E42B133F8924}" type="slidenum">
              <a:rPr lang="de-DE" smtClean="0"/>
              <a:t>4</a:t>
            </a:fld>
            <a:endParaRPr 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smtClean="0"/>
              <a:t>Bildquelle: http://www.bad-windsheim.de/stadtbw/images/_statisch/Klaeranlage/P9200149.JPG 14.11.2012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3EDCDB-A04F-4634-823A-E42B133F8924}" type="slidenum">
              <a:rPr lang="de-DE" smtClean="0"/>
              <a:t>5</a:t>
            </a:fld>
            <a:endParaRPr 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Bildquelle: http://www.realschule-beilngries.de/files/content/lehrer/pschulz/praesentation.jpg 14.11.2012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3EDCDB-A04F-4634-823A-E42B133F8924}" type="slidenum">
              <a:rPr lang="de-DE" smtClean="0"/>
              <a:t>6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slide" Target="../slides/slide3.xml"/><Relationship Id="rId2" Type="http://schemas.openxmlformats.org/officeDocument/2006/relationships/slide" Target="../slides/slide4.xml"/><Relationship Id="rId1" Type="http://schemas.openxmlformats.org/officeDocument/2006/relationships/slideMaster" Target="../slideMasters/slideMaster1.xml"/><Relationship Id="rId5" Type="http://schemas.openxmlformats.org/officeDocument/2006/relationships/slide" Target="../slides/slide6.xml"/><Relationship Id="rId4" Type="http://schemas.openxmlformats.org/officeDocument/2006/relationships/slide" Target="../slides/slide5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slide" Target="../slides/slide4.xml"/><Relationship Id="rId2" Type="http://schemas.openxmlformats.org/officeDocument/2006/relationships/slide" Target="../slides/slide2.xml"/><Relationship Id="rId1" Type="http://schemas.openxmlformats.org/officeDocument/2006/relationships/slideMaster" Target="../slideMasters/slideMaster1.xml"/><Relationship Id="rId6" Type="http://schemas.openxmlformats.org/officeDocument/2006/relationships/slide" Target="../slides/slide6.xml"/><Relationship Id="rId5" Type="http://schemas.openxmlformats.org/officeDocument/2006/relationships/slide" Target="../slides/slide5.xml"/><Relationship Id="rId4" Type="http://schemas.openxmlformats.org/officeDocument/2006/relationships/slide" Target="../slides/slide3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slide" Target="../slides/slide4.xml"/><Relationship Id="rId2" Type="http://schemas.openxmlformats.org/officeDocument/2006/relationships/slide" Target="../slides/slide2.xml"/><Relationship Id="rId1" Type="http://schemas.openxmlformats.org/officeDocument/2006/relationships/slideMaster" Target="../slideMasters/slideMaster1.xml"/><Relationship Id="rId5" Type="http://schemas.openxmlformats.org/officeDocument/2006/relationships/slide" Target="../slides/slide5.xml"/><Relationship Id="rId4" Type="http://schemas.openxmlformats.org/officeDocument/2006/relationships/slide" Target="../slides/slide3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slide" Target="../slides/slide4.xml"/><Relationship Id="rId2" Type="http://schemas.openxmlformats.org/officeDocument/2006/relationships/slide" Target="../slides/slide2.xml"/><Relationship Id="rId1" Type="http://schemas.openxmlformats.org/officeDocument/2006/relationships/slideMaster" Target="../slideMasters/slideMaster1.xml"/><Relationship Id="rId5" Type="http://schemas.openxmlformats.org/officeDocument/2006/relationships/slide" Target="../slides/slide6.xml"/><Relationship Id="rId4" Type="http://schemas.openxmlformats.org/officeDocument/2006/relationships/slide" Target="../slides/slide3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slide" Target="../slides/slide4.xml"/><Relationship Id="rId2" Type="http://schemas.openxmlformats.org/officeDocument/2006/relationships/slide" Target="../slides/slide2.xml"/><Relationship Id="rId1" Type="http://schemas.openxmlformats.org/officeDocument/2006/relationships/slideMaster" Target="../slideMasters/slideMaster1.xml"/><Relationship Id="rId5" Type="http://schemas.openxmlformats.org/officeDocument/2006/relationships/slide" Target="../slides/slide6.xml"/><Relationship Id="rId4" Type="http://schemas.openxmlformats.org/officeDocument/2006/relationships/slide" Target="../slides/slide5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slide" Target="../slides/slide3.xml"/><Relationship Id="rId2" Type="http://schemas.openxmlformats.org/officeDocument/2006/relationships/slide" Target="../slides/slide2.xml"/><Relationship Id="rId1" Type="http://schemas.openxmlformats.org/officeDocument/2006/relationships/slideMaster" Target="../slideMasters/slideMaster1.xml"/><Relationship Id="rId5" Type="http://schemas.openxmlformats.org/officeDocument/2006/relationships/slide" Target="../slides/slide6.xml"/><Relationship Id="rId4" Type="http://schemas.openxmlformats.org/officeDocument/2006/relationships/slide" Target="../slides/slide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F312-EC13-41A0-B511-0348ADCD687A}" type="datetimeFigureOut">
              <a:rPr lang="de-DE" smtClean="0"/>
              <a:pPr/>
              <a:t>06.02.2014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6E74D-1A77-46AB-B194-9EB64BE43B2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gleich"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hteck 23"/>
          <p:cNvSpPr/>
          <p:nvPr userDrawn="1"/>
        </p:nvSpPr>
        <p:spPr>
          <a:xfrm>
            <a:off x="467544" y="900000"/>
            <a:ext cx="8100000" cy="5328592"/>
          </a:xfrm>
          <a:prstGeom prst="rect">
            <a:avLst/>
          </a:prstGeom>
          <a:solidFill>
            <a:schemeClr val="bg1"/>
          </a:solidFill>
          <a:ln w="44450">
            <a:solidFill>
              <a:srgbClr val="101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39552" y="1340768"/>
            <a:ext cx="792088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31812" y="2132856"/>
            <a:ext cx="303207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923928" y="2132856"/>
            <a:ext cx="453650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101066"/>
                </a:solidFill>
              </a:defRPr>
            </a:lvl1pPr>
          </a:lstStyle>
          <a:p>
            <a:r>
              <a:rPr lang="de-DE" dirty="0" smtClean="0"/>
              <a:t>ETS</a:t>
            </a:r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101066"/>
                </a:solidFill>
              </a:defRPr>
            </a:lvl1pPr>
          </a:lstStyle>
          <a:p>
            <a:r>
              <a:rPr lang="de-DE" dirty="0" smtClean="0"/>
              <a:t>FS Chemie</a:t>
            </a:r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101066"/>
                </a:solidFill>
              </a:defRPr>
            </a:lvl1pPr>
          </a:lstStyle>
          <a:p>
            <a:r>
              <a:rPr lang="de-DE" dirty="0" smtClean="0"/>
              <a:t>Klasse 9</a:t>
            </a:r>
            <a:endParaRPr lang="de-DE" dirty="0"/>
          </a:p>
        </p:txBody>
      </p:sp>
      <p:sp>
        <p:nvSpPr>
          <p:cNvPr id="11" name="Textfeld 10">
            <a:hlinkClick r:id="rId2" action="ppaction://hlinksldjump"/>
          </p:cNvPr>
          <p:cNvSpPr txBox="1"/>
          <p:nvPr userDrawn="1"/>
        </p:nvSpPr>
        <p:spPr>
          <a:xfrm>
            <a:off x="3744088" y="508006"/>
            <a:ext cx="1620000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rgbClr val="101066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dirty="0" smtClean="0">
                <a:solidFill>
                  <a:schemeClr val="bg1"/>
                </a:solidFill>
              </a:rPr>
              <a:t>Aufgabe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12" name="Textfeld 11">
            <a:hlinkClick r:id="rId3" action="ppaction://hlinksldjump"/>
          </p:cNvPr>
          <p:cNvSpPr txBox="1"/>
          <p:nvPr userDrawn="1"/>
        </p:nvSpPr>
        <p:spPr>
          <a:xfrm>
            <a:off x="2159912" y="508006"/>
            <a:ext cx="1620000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rgbClr val="101066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dirty="0" smtClean="0">
                <a:solidFill>
                  <a:schemeClr val="bg1"/>
                </a:solidFill>
              </a:rPr>
              <a:t>Vorgehen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13" name="Textfeld 12">
            <a:hlinkClick r:id="rId4" action="ppaction://hlinksldjump"/>
          </p:cNvPr>
          <p:cNvSpPr txBox="1"/>
          <p:nvPr userDrawn="1"/>
        </p:nvSpPr>
        <p:spPr>
          <a:xfrm>
            <a:off x="5328264" y="508006"/>
            <a:ext cx="1620000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rgbClr val="101066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dirty="0" smtClean="0">
                <a:solidFill>
                  <a:schemeClr val="bg1"/>
                </a:solidFill>
              </a:rPr>
              <a:t>Material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14" name="Textfeld 13">
            <a:hlinkClick r:id="rId5" action="ppaction://hlinksldjump"/>
          </p:cNvPr>
          <p:cNvSpPr txBox="1"/>
          <p:nvPr userDrawn="1"/>
        </p:nvSpPr>
        <p:spPr>
          <a:xfrm>
            <a:off x="6948264" y="508006"/>
            <a:ext cx="1620000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rgbClr val="101066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dirty="0" smtClean="0">
                <a:solidFill>
                  <a:schemeClr val="bg1"/>
                </a:solidFill>
              </a:rPr>
              <a:t>Auswertung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10" name="Textfeld 9"/>
          <p:cNvSpPr txBox="1"/>
          <p:nvPr userDrawn="1"/>
        </p:nvSpPr>
        <p:spPr>
          <a:xfrm>
            <a:off x="503728" y="476672"/>
            <a:ext cx="1620000" cy="369332"/>
          </a:xfrm>
          <a:prstGeom prst="rect">
            <a:avLst/>
          </a:prstGeom>
          <a:solidFill>
            <a:srgbClr val="101066"/>
          </a:solidFill>
          <a:ln w="101600">
            <a:solidFill>
              <a:srgbClr val="101066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dirty="0" smtClean="0">
                <a:solidFill>
                  <a:schemeClr val="bg1"/>
                </a:solidFill>
              </a:rPr>
              <a:t>Einleitung</a:t>
            </a:r>
            <a:endParaRPr lang="de-DE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F312-EC13-41A0-B511-0348ADCD687A}" type="datetimeFigureOut">
              <a:rPr lang="de-DE" smtClean="0"/>
              <a:pPr/>
              <a:t>06.02.2014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6E74D-1A77-46AB-B194-9EB64BE43B2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F312-EC13-41A0-B511-0348ADCD687A}" type="datetimeFigureOut">
              <a:rPr lang="de-DE" smtClean="0"/>
              <a:pPr/>
              <a:t>06.02.2014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6E74D-1A77-46AB-B194-9EB64BE43B2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F312-EC13-41A0-B511-0348ADCD687A}" type="datetimeFigureOut">
              <a:rPr lang="de-DE" smtClean="0"/>
              <a:pPr/>
              <a:t>06.02.2014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6E74D-1A77-46AB-B194-9EB64BE43B2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F312-EC13-41A0-B511-0348ADCD687A}" type="datetimeFigureOut">
              <a:rPr lang="de-DE" smtClean="0"/>
              <a:pPr/>
              <a:t>06.02.2014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6E74D-1A77-46AB-B194-9EB64BE43B2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F312-EC13-41A0-B511-0348ADCD687A}" type="datetimeFigureOut">
              <a:rPr lang="de-DE" smtClean="0"/>
              <a:pPr/>
              <a:t>06.02.2014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6E74D-1A77-46AB-B194-9EB64BE43B2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F312-EC13-41A0-B511-0348ADCD687A}" type="datetimeFigureOut">
              <a:rPr lang="de-DE" smtClean="0"/>
              <a:pPr/>
              <a:t>06.02.2014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6E74D-1A77-46AB-B194-9EB64BE43B2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F312-EC13-41A0-B511-0348ADCD687A}" type="datetimeFigureOut">
              <a:rPr lang="de-DE" smtClean="0"/>
              <a:pPr/>
              <a:t>06.02.2014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6E74D-1A77-46AB-B194-9EB64BE43B2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BB59A-6E1F-4F62-835D-E2655A1C0FE3}" type="datetimeFigureOut">
              <a:rPr lang="de-DE" smtClean="0"/>
              <a:pPr/>
              <a:t>06.02.2014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B5525-E4B8-42BC-AD30-A7E9613489A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BB59A-6E1F-4F62-835D-E2655A1C0FE3}" type="datetimeFigureOut">
              <a:rPr lang="de-DE" smtClean="0"/>
              <a:pPr/>
              <a:t>06.02.2014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B5525-E4B8-42BC-AD30-A7E9613489A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F312-EC13-41A0-B511-0348ADCD687A}" type="datetimeFigureOut">
              <a:rPr lang="de-DE" smtClean="0"/>
              <a:pPr/>
              <a:t>06.02.2014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6E74D-1A77-46AB-B194-9EB64BE43B2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BB59A-6E1F-4F62-835D-E2655A1C0FE3}" type="datetimeFigureOut">
              <a:rPr lang="de-DE" smtClean="0"/>
              <a:pPr/>
              <a:t>06.02.2014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B5525-E4B8-42BC-AD30-A7E9613489A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BB59A-6E1F-4F62-835D-E2655A1C0FE3}" type="datetimeFigureOut">
              <a:rPr lang="de-DE" smtClean="0"/>
              <a:pPr/>
              <a:t>06.02.2014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B5525-E4B8-42BC-AD30-A7E9613489A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BB59A-6E1F-4F62-835D-E2655A1C0FE3}" type="datetimeFigureOut">
              <a:rPr lang="de-DE" smtClean="0"/>
              <a:pPr/>
              <a:t>06.02.2014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B5525-E4B8-42BC-AD30-A7E9613489A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BB59A-6E1F-4F62-835D-E2655A1C0FE3}" type="datetimeFigureOut">
              <a:rPr lang="de-DE" smtClean="0"/>
              <a:pPr/>
              <a:t>06.02.2014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B5525-E4B8-42BC-AD30-A7E9613489A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BB59A-6E1F-4F62-835D-E2655A1C0FE3}" type="datetimeFigureOut">
              <a:rPr lang="de-DE" smtClean="0"/>
              <a:pPr/>
              <a:t>06.02.2014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B5525-E4B8-42BC-AD30-A7E9613489A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BB59A-6E1F-4F62-835D-E2655A1C0FE3}" type="datetimeFigureOut">
              <a:rPr lang="de-DE" smtClean="0"/>
              <a:pPr/>
              <a:t>06.02.2014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B5525-E4B8-42BC-AD30-A7E9613489A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BB59A-6E1F-4F62-835D-E2655A1C0FE3}" type="datetimeFigureOut">
              <a:rPr lang="de-DE" smtClean="0"/>
              <a:pPr/>
              <a:t>06.02.2014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B5525-E4B8-42BC-AD30-A7E9613489A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BB59A-6E1F-4F62-835D-E2655A1C0FE3}" type="datetimeFigureOut">
              <a:rPr lang="de-DE" smtClean="0"/>
              <a:pPr/>
              <a:t>06.02.2014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B5525-E4B8-42BC-AD30-A7E9613489A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BB59A-6E1F-4F62-835D-E2655A1C0FE3}" type="datetimeFigureOut">
              <a:rPr lang="de-DE" smtClean="0"/>
              <a:pPr/>
              <a:t>06.02.2014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B5525-E4B8-42BC-AD30-A7E9613489A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F312-EC13-41A0-B511-0348ADCD687A}" type="datetimeFigureOut">
              <a:rPr lang="de-DE" smtClean="0"/>
              <a:pPr/>
              <a:t>06.02.2014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6E74D-1A77-46AB-B194-9EB64BE43B2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F312-EC13-41A0-B511-0348ADCD687A}" type="datetimeFigureOut">
              <a:rPr lang="de-DE" smtClean="0"/>
              <a:pPr/>
              <a:t>06.02.2014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6E74D-1A77-46AB-B194-9EB64BE43B2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hteck 23"/>
          <p:cNvSpPr/>
          <p:nvPr userDrawn="1"/>
        </p:nvSpPr>
        <p:spPr>
          <a:xfrm>
            <a:off x="467544" y="900000"/>
            <a:ext cx="8100000" cy="5400000"/>
          </a:xfrm>
          <a:prstGeom prst="rect">
            <a:avLst/>
          </a:prstGeom>
          <a:solidFill>
            <a:schemeClr val="bg1"/>
          </a:solidFill>
          <a:ln w="44450">
            <a:solidFill>
              <a:srgbClr val="101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39552" y="1340768"/>
            <a:ext cx="792088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31812" y="2132856"/>
            <a:ext cx="303207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923928" y="2132856"/>
            <a:ext cx="453650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101066"/>
                </a:solidFill>
              </a:defRPr>
            </a:lvl1pPr>
          </a:lstStyle>
          <a:p>
            <a:r>
              <a:rPr lang="de-DE" smtClean="0"/>
              <a:t>ETS</a:t>
            </a:r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101066"/>
                </a:solidFill>
              </a:defRPr>
            </a:lvl1pPr>
          </a:lstStyle>
          <a:p>
            <a:r>
              <a:rPr lang="de-DE" smtClean="0"/>
              <a:t>FS Chemie</a:t>
            </a:r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101066"/>
                </a:solidFill>
              </a:defRPr>
            </a:lvl1pPr>
          </a:lstStyle>
          <a:p>
            <a:r>
              <a:rPr lang="de-DE" smtClean="0"/>
              <a:t>Klasse 9</a:t>
            </a:r>
            <a:endParaRPr lang="de-DE" dirty="0"/>
          </a:p>
        </p:txBody>
      </p:sp>
      <p:sp>
        <p:nvSpPr>
          <p:cNvPr id="10" name="Textfeld 9">
            <a:hlinkClick r:id="rId2" action="ppaction://hlinksldjump"/>
          </p:cNvPr>
          <p:cNvSpPr txBox="1"/>
          <p:nvPr userDrawn="1"/>
        </p:nvSpPr>
        <p:spPr>
          <a:xfrm>
            <a:off x="467544" y="508006"/>
            <a:ext cx="1620000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rgbClr val="101066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dirty="0" smtClean="0">
                <a:solidFill>
                  <a:schemeClr val="bg1"/>
                </a:solidFill>
              </a:rPr>
              <a:t>Einleitung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11" name="Textfeld 10">
            <a:hlinkClick r:id="rId3" action="ppaction://hlinksldjump"/>
          </p:cNvPr>
          <p:cNvSpPr txBox="1"/>
          <p:nvPr userDrawn="1"/>
        </p:nvSpPr>
        <p:spPr>
          <a:xfrm>
            <a:off x="3707904" y="508006"/>
            <a:ext cx="1620000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rgbClr val="101066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dirty="0" smtClean="0">
                <a:solidFill>
                  <a:schemeClr val="bg1"/>
                </a:solidFill>
              </a:rPr>
              <a:t>Aufgabe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12" name="Textfeld 11">
            <a:hlinkClick r:id="rId4" action="ppaction://hlinksldjump"/>
          </p:cNvPr>
          <p:cNvSpPr txBox="1"/>
          <p:nvPr userDrawn="1"/>
        </p:nvSpPr>
        <p:spPr>
          <a:xfrm>
            <a:off x="2087904" y="508006"/>
            <a:ext cx="1620000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rgbClr val="101066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dirty="0" smtClean="0">
                <a:solidFill>
                  <a:schemeClr val="bg1"/>
                </a:solidFill>
              </a:rPr>
              <a:t>Vorgehen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13" name="Textfeld 12">
            <a:hlinkClick r:id="rId5" action="ppaction://hlinksldjump"/>
          </p:cNvPr>
          <p:cNvSpPr txBox="1"/>
          <p:nvPr userDrawn="1"/>
        </p:nvSpPr>
        <p:spPr>
          <a:xfrm>
            <a:off x="5328264" y="508006"/>
            <a:ext cx="1620000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rgbClr val="101066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dirty="0" smtClean="0">
                <a:solidFill>
                  <a:schemeClr val="bg1"/>
                </a:solidFill>
              </a:rPr>
              <a:t>Material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14" name="Textfeld 13">
            <a:hlinkClick r:id="rId6" action="ppaction://hlinksldjump"/>
          </p:cNvPr>
          <p:cNvSpPr txBox="1"/>
          <p:nvPr userDrawn="1"/>
        </p:nvSpPr>
        <p:spPr>
          <a:xfrm>
            <a:off x="6948264" y="508006"/>
            <a:ext cx="1620000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rgbClr val="101066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dirty="0" smtClean="0">
                <a:solidFill>
                  <a:schemeClr val="bg1"/>
                </a:solidFill>
              </a:rPr>
              <a:t>Auswertung</a:t>
            </a:r>
            <a:endParaRPr lang="de-DE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Vergleich"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hteck 23"/>
          <p:cNvSpPr/>
          <p:nvPr userDrawn="1"/>
        </p:nvSpPr>
        <p:spPr>
          <a:xfrm>
            <a:off x="467544" y="900000"/>
            <a:ext cx="8100000" cy="5364000"/>
          </a:xfrm>
          <a:prstGeom prst="rect">
            <a:avLst/>
          </a:prstGeom>
          <a:solidFill>
            <a:schemeClr val="bg1"/>
          </a:solidFill>
          <a:ln w="44450">
            <a:solidFill>
              <a:srgbClr val="101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39552" y="1340768"/>
            <a:ext cx="792088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31812" y="2132856"/>
            <a:ext cx="303207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923928" y="2132856"/>
            <a:ext cx="453650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101066"/>
                </a:solidFill>
              </a:defRPr>
            </a:lvl1pPr>
          </a:lstStyle>
          <a:p>
            <a:r>
              <a:rPr lang="de-DE" smtClean="0"/>
              <a:t>ETS</a:t>
            </a:r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101066"/>
                </a:solidFill>
              </a:defRPr>
            </a:lvl1pPr>
          </a:lstStyle>
          <a:p>
            <a:r>
              <a:rPr lang="de-DE" smtClean="0"/>
              <a:t>FS Chemie</a:t>
            </a:r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101066"/>
                </a:solidFill>
              </a:defRPr>
            </a:lvl1pPr>
          </a:lstStyle>
          <a:p>
            <a:r>
              <a:rPr lang="de-DE" smtClean="0"/>
              <a:t>Klasse 9</a:t>
            </a:r>
            <a:endParaRPr lang="de-DE" dirty="0"/>
          </a:p>
        </p:txBody>
      </p:sp>
      <p:sp>
        <p:nvSpPr>
          <p:cNvPr id="10" name="Textfeld 9">
            <a:hlinkClick r:id="rId2" action="ppaction://hlinksldjump"/>
          </p:cNvPr>
          <p:cNvSpPr txBox="1"/>
          <p:nvPr userDrawn="1"/>
        </p:nvSpPr>
        <p:spPr>
          <a:xfrm>
            <a:off x="467544" y="508006"/>
            <a:ext cx="1620000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rgbClr val="101066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dirty="0" smtClean="0">
                <a:solidFill>
                  <a:schemeClr val="bg1"/>
                </a:solidFill>
              </a:rPr>
              <a:t>Einleitung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11" name="Textfeld 10">
            <a:hlinkClick r:id="rId3" action="ppaction://hlinksldjump"/>
          </p:cNvPr>
          <p:cNvSpPr txBox="1"/>
          <p:nvPr userDrawn="1"/>
        </p:nvSpPr>
        <p:spPr>
          <a:xfrm>
            <a:off x="3707904" y="508006"/>
            <a:ext cx="1620000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rgbClr val="101066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dirty="0" smtClean="0">
                <a:solidFill>
                  <a:schemeClr val="bg1"/>
                </a:solidFill>
              </a:rPr>
              <a:t>Aufgabe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12" name="Textfeld 11">
            <a:hlinkClick r:id="rId4" action="ppaction://hlinksldjump"/>
          </p:cNvPr>
          <p:cNvSpPr txBox="1"/>
          <p:nvPr userDrawn="1"/>
        </p:nvSpPr>
        <p:spPr>
          <a:xfrm>
            <a:off x="2087904" y="508006"/>
            <a:ext cx="1620000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rgbClr val="101066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dirty="0" smtClean="0">
                <a:solidFill>
                  <a:schemeClr val="bg1"/>
                </a:solidFill>
              </a:rPr>
              <a:t>Vorgehen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13" name="Textfeld 12">
            <a:hlinkClick r:id="rId5" action="ppaction://hlinksldjump"/>
          </p:cNvPr>
          <p:cNvSpPr txBox="1"/>
          <p:nvPr userDrawn="1"/>
        </p:nvSpPr>
        <p:spPr>
          <a:xfrm>
            <a:off x="5328264" y="508006"/>
            <a:ext cx="1620000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rgbClr val="101066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dirty="0" smtClean="0">
                <a:solidFill>
                  <a:schemeClr val="bg1"/>
                </a:solidFill>
              </a:rPr>
              <a:t>Material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14" name="Textfeld 13"/>
          <p:cNvSpPr txBox="1"/>
          <p:nvPr userDrawn="1"/>
        </p:nvSpPr>
        <p:spPr>
          <a:xfrm>
            <a:off x="6912440" y="476672"/>
            <a:ext cx="1620000" cy="369332"/>
          </a:xfrm>
          <a:prstGeom prst="rect">
            <a:avLst/>
          </a:prstGeom>
          <a:solidFill>
            <a:srgbClr val="101066"/>
          </a:solidFill>
          <a:ln w="101600">
            <a:solidFill>
              <a:srgbClr val="101066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dirty="0" smtClean="0">
                <a:solidFill>
                  <a:schemeClr val="bg1"/>
                </a:solidFill>
              </a:rPr>
              <a:t>Auswertung</a:t>
            </a:r>
            <a:endParaRPr lang="de-DE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Vergleich"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hteck 23"/>
          <p:cNvSpPr/>
          <p:nvPr userDrawn="1"/>
        </p:nvSpPr>
        <p:spPr>
          <a:xfrm>
            <a:off x="467544" y="900000"/>
            <a:ext cx="8100000" cy="5328592"/>
          </a:xfrm>
          <a:prstGeom prst="rect">
            <a:avLst/>
          </a:prstGeom>
          <a:solidFill>
            <a:schemeClr val="bg1"/>
          </a:solidFill>
          <a:ln w="44450">
            <a:solidFill>
              <a:srgbClr val="101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39552" y="1340768"/>
            <a:ext cx="792088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31812" y="2132856"/>
            <a:ext cx="303207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923928" y="2132856"/>
            <a:ext cx="453650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101066"/>
                </a:solidFill>
              </a:defRPr>
            </a:lvl1pPr>
          </a:lstStyle>
          <a:p>
            <a:r>
              <a:rPr lang="de-DE" smtClean="0"/>
              <a:t>ETS</a:t>
            </a:r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101066"/>
                </a:solidFill>
              </a:defRPr>
            </a:lvl1pPr>
          </a:lstStyle>
          <a:p>
            <a:r>
              <a:rPr lang="de-DE" smtClean="0"/>
              <a:t>FS Chemie</a:t>
            </a:r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101066"/>
                </a:solidFill>
              </a:defRPr>
            </a:lvl1pPr>
          </a:lstStyle>
          <a:p>
            <a:r>
              <a:rPr lang="de-DE" smtClean="0"/>
              <a:t>Klasse 9</a:t>
            </a:r>
            <a:endParaRPr lang="de-DE" dirty="0"/>
          </a:p>
        </p:txBody>
      </p:sp>
      <p:sp>
        <p:nvSpPr>
          <p:cNvPr id="10" name="Textfeld 9">
            <a:hlinkClick r:id="rId2" action="ppaction://hlinksldjump"/>
          </p:cNvPr>
          <p:cNvSpPr txBox="1"/>
          <p:nvPr userDrawn="1"/>
        </p:nvSpPr>
        <p:spPr>
          <a:xfrm>
            <a:off x="467544" y="508006"/>
            <a:ext cx="1620000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rgbClr val="101066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dirty="0" smtClean="0">
                <a:solidFill>
                  <a:schemeClr val="bg1"/>
                </a:solidFill>
              </a:rPr>
              <a:t>Einleitung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11" name="Textfeld 10">
            <a:hlinkClick r:id="rId3" action="ppaction://hlinksldjump"/>
          </p:cNvPr>
          <p:cNvSpPr txBox="1"/>
          <p:nvPr userDrawn="1"/>
        </p:nvSpPr>
        <p:spPr>
          <a:xfrm>
            <a:off x="3672080" y="508006"/>
            <a:ext cx="1620000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rgbClr val="101066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dirty="0" smtClean="0">
                <a:solidFill>
                  <a:schemeClr val="bg1"/>
                </a:solidFill>
              </a:rPr>
              <a:t>Aufgabe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12" name="Textfeld 11">
            <a:hlinkClick r:id="rId4" action="ppaction://hlinksldjump"/>
          </p:cNvPr>
          <p:cNvSpPr txBox="1"/>
          <p:nvPr userDrawn="1"/>
        </p:nvSpPr>
        <p:spPr>
          <a:xfrm>
            <a:off x="2087904" y="508006"/>
            <a:ext cx="1620000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rgbClr val="101066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dirty="0" smtClean="0">
                <a:solidFill>
                  <a:schemeClr val="bg1"/>
                </a:solidFill>
              </a:rPr>
              <a:t>Vorgehen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14" name="Textfeld 13">
            <a:hlinkClick r:id="rId5" action="ppaction://hlinksldjump"/>
          </p:cNvPr>
          <p:cNvSpPr txBox="1"/>
          <p:nvPr userDrawn="1"/>
        </p:nvSpPr>
        <p:spPr>
          <a:xfrm>
            <a:off x="6948264" y="508006"/>
            <a:ext cx="1620000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rgbClr val="101066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dirty="0" smtClean="0">
                <a:solidFill>
                  <a:schemeClr val="bg1"/>
                </a:solidFill>
              </a:rPr>
              <a:t>Auswertung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13" name="Textfeld 12"/>
          <p:cNvSpPr txBox="1"/>
          <p:nvPr userDrawn="1"/>
        </p:nvSpPr>
        <p:spPr>
          <a:xfrm>
            <a:off x="5328264" y="508006"/>
            <a:ext cx="1620000" cy="369332"/>
          </a:xfrm>
          <a:prstGeom prst="rect">
            <a:avLst/>
          </a:prstGeom>
          <a:solidFill>
            <a:srgbClr val="101066"/>
          </a:solidFill>
          <a:ln w="101600">
            <a:solidFill>
              <a:srgbClr val="101066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dirty="0" smtClean="0">
                <a:solidFill>
                  <a:schemeClr val="bg1"/>
                </a:solidFill>
              </a:rPr>
              <a:t>Material</a:t>
            </a:r>
            <a:endParaRPr lang="de-DE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Vergleich"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hteck 23"/>
          <p:cNvSpPr/>
          <p:nvPr userDrawn="1"/>
        </p:nvSpPr>
        <p:spPr>
          <a:xfrm>
            <a:off x="467544" y="900000"/>
            <a:ext cx="8100000" cy="5328592"/>
          </a:xfrm>
          <a:prstGeom prst="rect">
            <a:avLst/>
          </a:prstGeom>
          <a:solidFill>
            <a:schemeClr val="bg1"/>
          </a:solidFill>
          <a:ln w="44450">
            <a:solidFill>
              <a:srgbClr val="101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39552" y="1340768"/>
            <a:ext cx="792088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31812" y="2132856"/>
            <a:ext cx="303207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923928" y="2132856"/>
            <a:ext cx="453650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101066"/>
                </a:solidFill>
              </a:defRPr>
            </a:lvl1pPr>
          </a:lstStyle>
          <a:p>
            <a:r>
              <a:rPr lang="de-DE" smtClean="0"/>
              <a:t>ETS</a:t>
            </a:r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101066"/>
                </a:solidFill>
              </a:defRPr>
            </a:lvl1pPr>
          </a:lstStyle>
          <a:p>
            <a:r>
              <a:rPr lang="de-DE" smtClean="0"/>
              <a:t>FS Chemie</a:t>
            </a:r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101066"/>
                </a:solidFill>
              </a:defRPr>
            </a:lvl1pPr>
          </a:lstStyle>
          <a:p>
            <a:r>
              <a:rPr lang="de-DE" smtClean="0"/>
              <a:t>Klasse 9</a:t>
            </a:r>
            <a:endParaRPr lang="de-DE" dirty="0"/>
          </a:p>
        </p:txBody>
      </p:sp>
      <p:sp>
        <p:nvSpPr>
          <p:cNvPr id="10" name="Textfeld 9">
            <a:hlinkClick r:id="rId2" action="ppaction://hlinksldjump"/>
          </p:cNvPr>
          <p:cNvSpPr txBox="1"/>
          <p:nvPr userDrawn="1"/>
        </p:nvSpPr>
        <p:spPr>
          <a:xfrm>
            <a:off x="467544" y="508006"/>
            <a:ext cx="1620000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rgbClr val="101066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dirty="0" smtClean="0">
                <a:solidFill>
                  <a:schemeClr val="bg1"/>
                </a:solidFill>
              </a:rPr>
              <a:t>Einleitung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11" name="Textfeld 10">
            <a:hlinkClick r:id="rId3" action="ppaction://hlinksldjump"/>
          </p:cNvPr>
          <p:cNvSpPr txBox="1"/>
          <p:nvPr userDrawn="1"/>
        </p:nvSpPr>
        <p:spPr>
          <a:xfrm>
            <a:off x="3707904" y="508006"/>
            <a:ext cx="1620000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rgbClr val="101066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dirty="0" smtClean="0">
                <a:solidFill>
                  <a:schemeClr val="bg1"/>
                </a:solidFill>
              </a:rPr>
              <a:t>Aufgabe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13" name="Textfeld 12">
            <a:hlinkClick r:id="rId4" action="ppaction://hlinksldjump"/>
          </p:cNvPr>
          <p:cNvSpPr txBox="1"/>
          <p:nvPr userDrawn="1"/>
        </p:nvSpPr>
        <p:spPr>
          <a:xfrm>
            <a:off x="5328264" y="508006"/>
            <a:ext cx="1620000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rgbClr val="101066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dirty="0" smtClean="0">
                <a:solidFill>
                  <a:schemeClr val="bg1"/>
                </a:solidFill>
              </a:rPr>
              <a:t>Material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14" name="Textfeld 13">
            <a:hlinkClick r:id="rId5" action="ppaction://hlinksldjump"/>
          </p:cNvPr>
          <p:cNvSpPr txBox="1"/>
          <p:nvPr userDrawn="1"/>
        </p:nvSpPr>
        <p:spPr>
          <a:xfrm>
            <a:off x="6948264" y="508006"/>
            <a:ext cx="1620000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rgbClr val="101066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dirty="0" smtClean="0">
                <a:solidFill>
                  <a:schemeClr val="bg1"/>
                </a:solidFill>
              </a:rPr>
              <a:t>Auswertung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12" name="Textfeld 11"/>
          <p:cNvSpPr txBox="1"/>
          <p:nvPr userDrawn="1"/>
        </p:nvSpPr>
        <p:spPr>
          <a:xfrm>
            <a:off x="2123728" y="476672"/>
            <a:ext cx="1620000" cy="369332"/>
          </a:xfrm>
          <a:prstGeom prst="rect">
            <a:avLst/>
          </a:prstGeom>
          <a:solidFill>
            <a:srgbClr val="101066"/>
          </a:solidFill>
          <a:ln w="101600">
            <a:solidFill>
              <a:srgbClr val="101066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dirty="0" smtClean="0">
                <a:solidFill>
                  <a:schemeClr val="bg1"/>
                </a:solidFill>
              </a:rPr>
              <a:t>Vorgehen</a:t>
            </a:r>
            <a:endParaRPr lang="de-DE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ergleich"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hteck 23"/>
          <p:cNvSpPr/>
          <p:nvPr userDrawn="1"/>
        </p:nvSpPr>
        <p:spPr>
          <a:xfrm>
            <a:off x="467544" y="900000"/>
            <a:ext cx="8100000" cy="5328592"/>
          </a:xfrm>
          <a:prstGeom prst="rect">
            <a:avLst/>
          </a:prstGeom>
          <a:solidFill>
            <a:schemeClr val="bg1"/>
          </a:solidFill>
          <a:ln w="44450">
            <a:solidFill>
              <a:srgbClr val="101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39552" y="1340768"/>
            <a:ext cx="792088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31812" y="2132856"/>
            <a:ext cx="303207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923928" y="2132856"/>
            <a:ext cx="453650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101066"/>
                </a:solidFill>
              </a:defRPr>
            </a:lvl1pPr>
          </a:lstStyle>
          <a:p>
            <a:r>
              <a:rPr lang="de-DE" smtClean="0"/>
              <a:t>ETS</a:t>
            </a:r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101066"/>
                </a:solidFill>
              </a:defRPr>
            </a:lvl1pPr>
          </a:lstStyle>
          <a:p>
            <a:r>
              <a:rPr lang="de-DE" smtClean="0"/>
              <a:t>FS Chemie</a:t>
            </a:r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101066"/>
                </a:solidFill>
              </a:defRPr>
            </a:lvl1pPr>
          </a:lstStyle>
          <a:p>
            <a:r>
              <a:rPr lang="de-DE" smtClean="0"/>
              <a:t>Klasse 9</a:t>
            </a:r>
            <a:endParaRPr lang="de-DE" dirty="0"/>
          </a:p>
        </p:txBody>
      </p:sp>
      <p:sp>
        <p:nvSpPr>
          <p:cNvPr id="10" name="Textfeld 9">
            <a:hlinkClick r:id="rId2" action="ppaction://hlinksldjump"/>
          </p:cNvPr>
          <p:cNvSpPr txBox="1"/>
          <p:nvPr userDrawn="1"/>
        </p:nvSpPr>
        <p:spPr>
          <a:xfrm>
            <a:off x="467544" y="508006"/>
            <a:ext cx="1620000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rgbClr val="101066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dirty="0" smtClean="0">
                <a:solidFill>
                  <a:schemeClr val="bg1"/>
                </a:solidFill>
              </a:rPr>
              <a:t>Einleitung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12" name="Textfeld 11">
            <a:hlinkClick r:id="rId3" action="ppaction://hlinksldjump"/>
          </p:cNvPr>
          <p:cNvSpPr txBox="1"/>
          <p:nvPr userDrawn="1"/>
        </p:nvSpPr>
        <p:spPr>
          <a:xfrm>
            <a:off x="2087904" y="508006"/>
            <a:ext cx="1620000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rgbClr val="101066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dirty="0" smtClean="0">
                <a:solidFill>
                  <a:schemeClr val="bg1"/>
                </a:solidFill>
              </a:rPr>
              <a:t>Vorgehen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13" name="Textfeld 12">
            <a:hlinkClick r:id="rId4" action="ppaction://hlinksldjump"/>
          </p:cNvPr>
          <p:cNvSpPr txBox="1"/>
          <p:nvPr userDrawn="1"/>
        </p:nvSpPr>
        <p:spPr>
          <a:xfrm>
            <a:off x="5328264" y="508006"/>
            <a:ext cx="1620000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rgbClr val="101066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dirty="0" smtClean="0">
                <a:solidFill>
                  <a:schemeClr val="bg1"/>
                </a:solidFill>
              </a:rPr>
              <a:t>Material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14" name="Textfeld 13">
            <a:hlinkClick r:id="rId5" action="ppaction://hlinksldjump"/>
          </p:cNvPr>
          <p:cNvSpPr txBox="1"/>
          <p:nvPr userDrawn="1"/>
        </p:nvSpPr>
        <p:spPr>
          <a:xfrm>
            <a:off x="6948264" y="508006"/>
            <a:ext cx="1620000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rgbClr val="101066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dirty="0" smtClean="0">
                <a:solidFill>
                  <a:schemeClr val="bg1"/>
                </a:solidFill>
              </a:rPr>
              <a:t>Auswertung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11" name="Textfeld 10"/>
          <p:cNvSpPr txBox="1"/>
          <p:nvPr userDrawn="1"/>
        </p:nvSpPr>
        <p:spPr>
          <a:xfrm>
            <a:off x="3707904" y="476672"/>
            <a:ext cx="1620000" cy="369332"/>
          </a:xfrm>
          <a:prstGeom prst="rect">
            <a:avLst/>
          </a:prstGeom>
          <a:solidFill>
            <a:srgbClr val="101066"/>
          </a:solidFill>
          <a:ln w="101600">
            <a:solidFill>
              <a:srgbClr val="101066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dirty="0" smtClean="0">
                <a:solidFill>
                  <a:schemeClr val="bg1"/>
                </a:solidFill>
              </a:rPr>
              <a:t>Aufgabe</a:t>
            </a:r>
            <a:endParaRPr lang="de-DE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AFF312-EC13-41A0-B511-0348ADCD687A}" type="datetimeFigureOut">
              <a:rPr lang="de-DE" smtClean="0"/>
              <a:pPr/>
              <a:t>06.02.2014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A6E74D-1A77-46AB-B194-9EB64BE43B2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77" r:id="rId6"/>
    <p:sldLayoutId id="2147483676" r:id="rId7"/>
    <p:sldLayoutId id="2147483675" r:id="rId8"/>
    <p:sldLayoutId id="2147483674" r:id="rId9"/>
    <p:sldLayoutId id="2147483673" r:id="rId10"/>
    <p:sldLayoutId id="2147483660" r:id="rId11"/>
    <p:sldLayoutId id="2147483654" r:id="rId12"/>
    <p:sldLayoutId id="2147483655" r:id="rId13"/>
    <p:sldLayoutId id="2147483656" r:id="rId14"/>
    <p:sldLayoutId id="2147483657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BB59A-6E1F-4F62-835D-E2655A1C0FE3}" type="datetimeFigureOut">
              <a:rPr lang="de-DE" smtClean="0"/>
              <a:pPr/>
              <a:t>06.02.2014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5B5525-E4B8-42BC-AD30-A7E9613489A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539552" y="1340768"/>
            <a:ext cx="7920880" cy="4824536"/>
          </a:xfrm>
        </p:spPr>
        <p:txBody>
          <a:bodyPr anchor="ctr"/>
          <a:lstStyle/>
          <a:p>
            <a:pPr>
              <a:spcBef>
                <a:spcPts val="6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dirty="0" err="1" smtClean="0">
                <a:solidFill>
                  <a:srgbClr val="000000"/>
                </a:solidFill>
              </a:rPr>
              <a:t>Webquest</a:t>
            </a:r>
            <a:r>
              <a:rPr lang="de-DE" dirty="0" smtClean="0">
                <a:solidFill>
                  <a:srgbClr val="000000"/>
                </a:solidFill>
              </a:rPr>
              <a:t> Chemie</a:t>
            </a:r>
          </a:p>
          <a:p>
            <a:pPr>
              <a:spcBef>
                <a:spcPts val="6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de-DE" dirty="0" smtClean="0">
              <a:solidFill>
                <a:srgbClr val="000000"/>
              </a:solidFill>
            </a:endParaRPr>
          </a:p>
          <a:p>
            <a:pPr>
              <a:spcBef>
                <a:spcPts val="6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Wasser – Gruppe 1 „Abwasserreinigung“</a:t>
            </a:r>
          </a:p>
          <a:p>
            <a:pPr>
              <a:spcBef>
                <a:spcPts val="6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de-DE" dirty="0" smtClean="0">
              <a:solidFill>
                <a:srgbClr val="000000"/>
              </a:solidFill>
            </a:endParaRPr>
          </a:p>
          <a:p>
            <a:pPr>
              <a:spcBef>
                <a:spcPts val="6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de-DE" dirty="0" smtClean="0">
              <a:solidFill>
                <a:srgbClr val="000000"/>
              </a:solidFill>
            </a:endParaRPr>
          </a:p>
          <a:p>
            <a:pPr>
              <a:spcBef>
                <a:spcPts val="6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de-DE" dirty="0" smtClean="0">
              <a:solidFill>
                <a:srgbClr val="000000"/>
              </a:solidFill>
            </a:endParaRPr>
          </a:p>
          <a:p>
            <a:pPr>
              <a:spcBef>
                <a:spcPts val="35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1400" dirty="0" smtClean="0">
                <a:solidFill>
                  <a:srgbClr val="000000"/>
                </a:solidFill>
              </a:rPr>
              <a:t>Zum Starten auf „Einleitung“ klicken</a:t>
            </a:r>
            <a:endParaRPr lang="de-DE" sz="1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Einleitung</a:t>
            </a:r>
            <a:endParaRPr lang="de-DE" dirty="0"/>
          </a:p>
        </p:txBody>
      </p:sp>
      <p:sp>
        <p:nvSpPr>
          <p:cNvPr id="7" name="Inhaltsplatzhalter 6"/>
          <p:cNvSpPr>
            <a:spLocks noGrp="1"/>
          </p:cNvSpPr>
          <p:nvPr>
            <p:ph sz="quarter" idx="4"/>
          </p:nvPr>
        </p:nvSpPr>
        <p:spPr>
          <a:xfrm>
            <a:off x="3635896" y="2492896"/>
            <a:ext cx="4824536" cy="3591248"/>
          </a:xfrm>
        </p:spPr>
        <p:txBody>
          <a:bodyPr/>
          <a:lstStyle/>
          <a:p>
            <a:pPr marL="0" indent="17463" algn="just">
              <a:buNone/>
            </a:pPr>
            <a:r>
              <a:rPr lang="de-DE" dirty="0" smtClean="0">
                <a:solidFill>
                  <a:srgbClr val="000000"/>
                </a:solidFill>
              </a:rPr>
              <a:t>Abwässer müssen gereinigt werden. Jede Gemeinde ist verpflichtet die angefallenen Abwässer soweit zu klären, dass sie unbedenklich in das Netz der Oberflächengewässer eingeleitet werden können. Die Kläranlagen </a:t>
            </a:r>
            <a:r>
              <a:rPr lang="de-DE" smtClean="0">
                <a:solidFill>
                  <a:srgbClr val="000000"/>
                </a:solidFill>
              </a:rPr>
              <a:t>unterscheiden sich teilweise </a:t>
            </a:r>
            <a:r>
              <a:rPr lang="de-DE" dirty="0" smtClean="0">
                <a:solidFill>
                  <a:srgbClr val="000000"/>
                </a:solidFill>
              </a:rPr>
              <a:t>deutlich voneinander.</a:t>
            </a:r>
          </a:p>
          <a:p>
            <a:pPr>
              <a:buNone/>
            </a:pPr>
            <a:endParaRPr lang="de-DE" dirty="0" smtClean="0"/>
          </a:p>
        </p:txBody>
      </p:sp>
      <p:pic>
        <p:nvPicPr>
          <p:cNvPr id="8194" name="Picture 2" descr="http://palis-d.de/archive/pic/07pvpal/Abwasser3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750" y="2865041"/>
            <a:ext cx="3032125" cy="22740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Vorgehen</a:t>
            </a:r>
            <a:endParaRPr lang="de-DE" dirty="0"/>
          </a:p>
        </p:txBody>
      </p:sp>
      <p:sp>
        <p:nvSpPr>
          <p:cNvPr id="7" name="Inhaltsplatzhalter 6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/>
          </a:bodyPr>
          <a:lstStyle/>
          <a:p>
            <a:pPr marL="339725" indent="-339725">
              <a:spcBef>
                <a:spcPts val="600"/>
              </a:spcBef>
              <a:buFont typeface="Arial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Bildet zunächst 2er Gruppen.</a:t>
            </a:r>
          </a:p>
          <a:p>
            <a:pPr marL="339725" indent="-339725">
              <a:spcBef>
                <a:spcPts val="600"/>
              </a:spcBef>
              <a:buFont typeface="Arial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Bearbeitet die folgenden Aufgaben in Partnerarbeit.</a:t>
            </a:r>
          </a:p>
          <a:p>
            <a:pPr marL="339725" indent="-339725">
              <a:spcBef>
                <a:spcPts val="600"/>
              </a:spcBef>
              <a:buFont typeface="Arial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Besprecht und ergänzt eure Ausarbeitungen mit den anderen 2er Teams eurer Gruppe.</a:t>
            </a:r>
          </a:p>
          <a:p>
            <a:pPr marL="339725" indent="-339725">
              <a:spcBef>
                <a:spcPts val="600"/>
              </a:spcBef>
              <a:buFont typeface="Arial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Bei auftretenden Problemen wendet euch an euren Lehrer.</a:t>
            </a:r>
          </a:p>
          <a:p>
            <a:pPr marL="339725" indent="-339725">
              <a:spcBef>
                <a:spcPts val="600"/>
              </a:spcBef>
              <a:buFont typeface="Arial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Beachtet den vorgeschriebenen Zeitrahmen.</a:t>
            </a:r>
          </a:p>
          <a:p>
            <a:endParaRPr lang="de-DE" dirty="0"/>
          </a:p>
        </p:txBody>
      </p:sp>
      <p:pic>
        <p:nvPicPr>
          <p:cNvPr id="6" name="Picture 2" descr="Image:Gruppenarbei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1813" y="2758832"/>
            <a:ext cx="3032125" cy="2700824"/>
          </a:xfrm>
          <a:prstGeom prst="rect">
            <a:avLst/>
          </a:prstGeom>
          <a:noFill/>
        </p:spPr>
      </p:pic>
      <p:sp>
        <p:nvSpPr>
          <p:cNvPr id="8" name="Inhaltsplatzhalt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Aufgabe</a:t>
            </a:r>
            <a:endParaRPr lang="de-DE" dirty="0"/>
          </a:p>
        </p:txBody>
      </p:sp>
      <p:sp>
        <p:nvSpPr>
          <p:cNvPr id="7" name="Inhaltsplatzhalter 6"/>
          <p:cNvSpPr>
            <a:spLocks noGrp="1"/>
          </p:cNvSpPr>
          <p:nvPr>
            <p:ph sz="quarter" idx="4"/>
          </p:nvPr>
        </p:nvSpPr>
        <p:spPr>
          <a:xfrm>
            <a:off x="3707904" y="2132856"/>
            <a:ext cx="4752528" cy="3951288"/>
          </a:xfrm>
        </p:spPr>
        <p:txBody>
          <a:bodyPr/>
          <a:lstStyle/>
          <a:p>
            <a:pPr marL="341313" indent="-339725">
              <a:spcBef>
                <a:spcPts val="600"/>
              </a:spcBef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Lest im Buch „Chemie heute Teil 1“ Seite 106 den Text „Kläranlagen reinigen Abwässer“.</a:t>
            </a:r>
          </a:p>
          <a:p>
            <a:pPr marL="341313" indent="-339725">
              <a:spcBef>
                <a:spcPts val="600"/>
              </a:spcBef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Vergleicht die Kläranlage in Frankenberg mit der im Buch dargestellten Anlage.</a:t>
            </a:r>
          </a:p>
          <a:p>
            <a:pPr marL="341313" indent="-339725">
              <a:spcBef>
                <a:spcPts val="600"/>
              </a:spcBef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Informiert euch, wie viel Abwässer in Frankenberg pro Tag anfallen.</a:t>
            </a:r>
          </a:p>
          <a:p>
            <a:endParaRPr lang="de-DE" dirty="0"/>
          </a:p>
        </p:txBody>
      </p:sp>
      <p:pic>
        <p:nvPicPr>
          <p:cNvPr id="6146" name="Picture 2" descr="http://www.ammerland.de/bilder/Rotes_Drainagewasser_rdax_1024x768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2780928"/>
            <a:ext cx="3032125" cy="22740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Material</a:t>
            </a:r>
            <a:endParaRPr lang="de-DE" dirty="0"/>
          </a:p>
        </p:txBody>
      </p:sp>
      <p:sp>
        <p:nvSpPr>
          <p:cNvPr id="7" name="Inhaltsplatzhalter 6"/>
          <p:cNvSpPr>
            <a:spLocks noGrp="1"/>
          </p:cNvSpPr>
          <p:nvPr>
            <p:ph sz="quarter" idx="4"/>
          </p:nvPr>
        </p:nvSpPr>
        <p:spPr>
          <a:xfrm>
            <a:off x="3923928" y="2564904"/>
            <a:ext cx="4536504" cy="3519240"/>
          </a:xfrm>
        </p:spPr>
        <p:txBody>
          <a:bodyPr/>
          <a:lstStyle/>
          <a:p>
            <a:pPr marL="341313" indent="-339725">
              <a:spcBef>
                <a:spcPts val="800"/>
              </a:spcBef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de-DE" dirty="0" err="1" smtClean="0">
                <a:solidFill>
                  <a:srgbClr val="000000"/>
                </a:solidFill>
              </a:rPr>
              <a:t>Schroedel</a:t>
            </a:r>
            <a:r>
              <a:rPr lang="de-DE" dirty="0" smtClean="0">
                <a:solidFill>
                  <a:srgbClr val="000000"/>
                </a:solidFill>
              </a:rPr>
              <a:t>: „Chemie heute Teil 1“  Seite 106</a:t>
            </a:r>
          </a:p>
          <a:p>
            <a:pPr marL="341313" indent="-339725">
              <a:spcBef>
                <a:spcPts val="800"/>
              </a:spcBef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Google </a:t>
            </a:r>
            <a:r>
              <a:rPr lang="de-DE" dirty="0" err="1" smtClean="0">
                <a:solidFill>
                  <a:srgbClr val="000000"/>
                </a:solidFill>
              </a:rPr>
              <a:t>Maps</a:t>
            </a:r>
            <a:r>
              <a:rPr lang="de-DE" dirty="0" smtClean="0">
                <a:solidFill>
                  <a:srgbClr val="000000"/>
                </a:solidFill>
              </a:rPr>
              <a:t> (Satellitenansicht)</a:t>
            </a:r>
          </a:p>
          <a:p>
            <a:pPr marL="1588" indent="0">
              <a:spcBef>
                <a:spcPts val="800"/>
              </a:spcBef>
              <a:buNone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de-DE" dirty="0">
                <a:solidFill>
                  <a:srgbClr val="000000"/>
                </a:solidFill>
              </a:rPr>
              <a:t>	</a:t>
            </a:r>
            <a:r>
              <a:rPr lang="de-DE" sz="1800" dirty="0" smtClean="0">
                <a:solidFill>
                  <a:srgbClr val="000000"/>
                </a:solidFill>
              </a:rPr>
              <a:t>Suchbegriff: Kläranlage Frankenberg Eder</a:t>
            </a:r>
            <a:endParaRPr lang="de-DE" dirty="0" smtClean="0">
              <a:solidFill>
                <a:srgbClr val="000000"/>
              </a:solidFill>
            </a:endParaRPr>
          </a:p>
          <a:p>
            <a:endParaRPr lang="de-DE" dirty="0"/>
          </a:p>
        </p:txBody>
      </p:sp>
      <p:pic>
        <p:nvPicPr>
          <p:cNvPr id="5122" name="Picture 2" descr="http://www.bad-windsheim.de/stadtbw/images/_statisch/Klaeranlage/P9200149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1813" y="2636912"/>
            <a:ext cx="3032125" cy="22740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Auswertung</a:t>
            </a:r>
            <a:endParaRPr lang="de-DE" dirty="0"/>
          </a:p>
        </p:txBody>
      </p:sp>
      <p:sp>
        <p:nvSpPr>
          <p:cNvPr id="7" name="Inhaltsplatzhalter 6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339725" indent="-339725">
              <a:spcBef>
                <a:spcPts val="500"/>
              </a:spcBef>
              <a:buFont typeface="Arial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Es erfolgt eine Präsentation innerhalb der Klasse.</a:t>
            </a:r>
          </a:p>
          <a:p>
            <a:pPr marL="339725" indent="-339725">
              <a:spcBef>
                <a:spcPts val="500"/>
              </a:spcBef>
              <a:buFont typeface="Arial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Jeder aus der Gruppe soll an der Präsentation beteiligt sein.</a:t>
            </a:r>
          </a:p>
          <a:p>
            <a:pPr marL="339725" indent="-339725">
              <a:spcBef>
                <a:spcPts val="500"/>
              </a:spcBef>
              <a:buFont typeface="Arial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Denkt an die „Regeln“ für gute Präsentationen (auch mit Fotos, Bildern und Quellen).</a:t>
            </a:r>
            <a:endParaRPr lang="de-DE" dirty="0">
              <a:solidFill>
                <a:srgbClr val="000000"/>
              </a:solidFill>
            </a:endParaRPr>
          </a:p>
        </p:txBody>
      </p:sp>
      <p:pic>
        <p:nvPicPr>
          <p:cNvPr id="6" name="Picture 2" descr="http://www.realschule-beilngries.de/files/content/lehrer/pschulz/praesentatio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2564904"/>
            <a:ext cx="3032125" cy="2239322"/>
          </a:xfrm>
          <a:prstGeom prst="rect">
            <a:avLst/>
          </a:prstGeom>
          <a:noFill/>
        </p:spPr>
      </p:pic>
      <p:sp>
        <p:nvSpPr>
          <p:cNvPr id="8" name="Inhaltsplatzhalt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227</Words>
  <Application>Microsoft Office PowerPoint</Application>
  <PresentationFormat>Bildschirmpräsentation (4:3)</PresentationFormat>
  <Paragraphs>37</Paragraphs>
  <Slides>6</Slides>
  <Notes>5</Notes>
  <HiddenSlides>0</HiddenSlides>
  <MMClips>0</MMClips>
  <ScaleCrop>false</ScaleCrop>
  <HeadingPairs>
    <vt:vector size="4" baseType="variant">
      <vt:variant>
        <vt:lpstr>Design</vt:lpstr>
      </vt:variant>
      <vt:variant>
        <vt:i4>2</vt:i4>
      </vt:variant>
      <vt:variant>
        <vt:lpstr>Folientitel</vt:lpstr>
      </vt:variant>
      <vt:variant>
        <vt:i4>6</vt:i4>
      </vt:variant>
    </vt:vector>
  </HeadingPairs>
  <TitlesOfParts>
    <vt:vector size="8" baseType="lpstr">
      <vt:lpstr>Larissa-Design</vt:lpstr>
      <vt:lpstr>Benutzerdefiniertes 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uli</dc:creator>
  <cp:lastModifiedBy>X</cp:lastModifiedBy>
  <cp:revision>13</cp:revision>
  <dcterms:created xsi:type="dcterms:W3CDTF">2012-10-17T10:32:13Z</dcterms:created>
  <dcterms:modified xsi:type="dcterms:W3CDTF">2014-02-06T11:25:24Z</dcterms:modified>
</cp:coreProperties>
</file>